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42"/>
  </p:notesMasterIdLst>
  <p:handoutMasterIdLst>
    <p:handoutMasterId r:id="rId43"/>
  </p:handoutMasterIdLst>
  <p:sldIdLst>
    <p:sldId id="256" r:id="rId4"/>
    <p:sldId id="301" r:id="rId5"/>
    <p:sldId id="261" r:id="rId6"/>
    <p:sldId id="262" r:id="rId7"/>
    <p:sldId id="295" r:id="rId8"/>
    <p:sldId id="296" r:id="rId9"/>
    <p:sldId id="297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302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1" r:id="rId39"/>
    <p:sldId id="294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739E"/>
    <a:srgbClr val="00B8E1"/>
    <a:srgbClr val="F9C853"/>
    <a:srgbClr val="F9C523"/>
    <a:srgbClr val="F2C570"/>
    <a:srgbClr val="F0E9EE"/>
    <a:srgbClr val="DEE2EA"/>
    <a:srgbClr val="E8DEE6"/>
    <a:srgbClr val="CAC2C8"/>
    <a:srgbClr val="00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7" autoAdjust="0"/>
    <p:restoredTop sz="72000" autoAdjust="0"/>
  </p:normalViewPr>
  <p:slideViewPr>
    <p:cSldViewPr snapToGrid="0" snapToObjects="1">
      <p:cViewPr varScale="1">
        <p:scale>
          <a:sx n="53" d="100"/>
          <a:sy n="53" d="100"/>
        </p:scale>
        <p:origin x="30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5562256"/>
        <c:axId val="-855567152"/>
      </c:barChart>
      <c:catAx>
        <c:axId val="-85556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7152"/>
        <c:crosses val="autoZero"/>
        <c:auto val="1"/>
        <c:lblAlgn val="ctr"/>
        <c:lblOffset val="100"/>
        <c:noMultiLvlLbl val="0"/>
      </c:catAx>
      <c:valAx>
        <c:axId val="-85556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2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noProof="1"/>
              <a:t>Total sightings of </a:t>
            </a:r>
            <a:r>
              <a:rPr lang="en-GB" noProof="1">
                <a:solidFill>
                  <a:srgbClr val="9D739E"/>
                </a:solidFill>
              </a:rPr>
              <a:t>Winglets</a:t>
            </a:r>
            <a:r>
              <a:rPr lang="en-GB" baseline="0" noProof="1"/>
              <a:t> and </a:t>
            </a:r>
            <a:r>
              <a:rPr lang="en-GB" baseline="0" noProof="1">
                <a:solidFill>
                  <a:srgbClr val="00B8E1"/>
                </a:solidFill>
              </a:rPr>
              <a:t>Sprungles</a:t>
            </a:r>
            <a:endParaRPr lang="en-GB" noProof="1">
              <a:solidFill>
                <a:srgbClr val="00B8E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Winglets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2003/2004</c:v>
                </c:pt>
                <c:pt idx="1">
                  <c:v>2004/2005</c:v>
                </c:pt>
                <c:pt idx="2">
                  <c:v>2005/2006</c:v>
                </c:pt>
                <c:pt idx="3">
                  <c:v>2006/2007</c:v>
                </c:pt>
                <c:pt idx="4">
                  <c:v>2007/2008</c:v>
                </c:pt>
                <c:pt idx="5">
                  <c:v>2008/2009</c:v>
                </c:pt>
                <c:pt idx="6">
                  <c:v>2009/2010</c:v>
                </c:pt>
                <c:pt idx="7">
                  <c:v>2010/2011</c:v>
                </c:pt>
                <c:pt idx="8">
                  <c:v>2011/2012</c:v>
                </c:pt>
                <c:pt idx="9">
                  <c:v>20012/2013</c:v>
                </c:pt>
                <c:pt idx="10">
                  <c:v>2013/2014</c:v>
                </c:pt>
                <c:pt idx="11">
                  <c:v>2014/2015</c:v>
                </c:pt>
                <c:pt idx="12">
                  <c:v>2015/2016</c:v>
                </c:pt>
                <c:pt idx="13">
                  <c:v>2016/2017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15</c:v>
                </c:pt>
                <c:pt idx="1">
                  <c:v>26</c:v>
                </c:pt>
                <c:pt idx="2">
                  <c:v>25</c:v>
                </c:pt>
                <c:pt idx="3">
                  <c:v>36</c:v>
                </c:pt>
                <c:pt idx="4">
                  <c:v>40</c:v>
                </c:pt>
                <c:pt idx="5">
                  <c:v>51</c:v>
                </c:pt>
                <c:pt idx="6">
                  <c:v>53</c:v>
                </c:pt>
                <c:pt idx="7">
                  <c:v>55</c:v>
                </c:pt>
                <c:pt idx="8">
                  <c:v>60</c:v>
                </c:pt>
                <c:pt idx="9">
                  <c:v>50</c:v>
                </c:pt>
                <c:pt idx="10">
                  <c:v>46</c:v>
                </c:pt>
                <c:pt idx="11">
                  <c:v>57</c:v>
                </c:pt>
                <c:pt idx="12">
                  <c:v>49</c:v>
                </c:pt>
                <c:pt idx="13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74-46BC-9DC6-20EB4C301D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Sprungles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2003/2004</c:v>
                </c:pt>
                <c:pt idx="1">
                  <c:v>2004/2005</c:v>
                </c:pt>
                <c:pt idx="2">
                  <c:v>2005/2006</c:v>
                </c:pt>
                <c:pt idx="3">
                  <c:v>2006/2007</c:v>
                </c:pt>
                <c:pt idx="4">
                  <c:v>2007/2008</c:v>
                </c:pt>
                <c:pt idx="5">
                  <c:v>2008/2009</c:v>
                </c:pt>
                <c:pt idx="6">
                  <c:v>2009/2010</c:v>
                </c:pt>
                <c:pt idx="7">
                  <c:v>2010/2011</c:v>
                </c:pt>
                <c:pt idx="8">
                  <c:v>2011/2012</c:v>
                </c:pt>
                <c:pt idx="9">
                  <c:v>20012/2013</c:v>
                </c:pt>
                <c:pt idx="10">
                  <c:v>2013/2014</c:v>
                </c:pt>
                <c:pt idx="11">
                  <c:v>2014/2015</c:v>
                </c:pt>
                <c:pt idx="12">
                  <c:v>2015/2016</c:v>
                </c:pt>
                <c:pt idx="13">
                  <c:v>2016/2017</c:v>
                </c:pt>
              </c:strCache>
            </c:str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5</c:v>
                </c:pt>
                <c:pt idx="1">
                  <c:v>7</c:v>
                </c:pt>
                <c:pt idx="2">
                  <c:v>8</c:v>
                </c:pt>
                <c:pt idx="3">
                  <c:v>17</c:v>
                </c:pt>
                <c:pt idx="4">
                  <c:v>16</c:v>
                </c:pt>
                <c:pt idx="5">
                  <c:v>38</c:v>
                </c:pt>
                <c:pt idx="6">
                  <c:v>47</c:v>
                </c:pt>
                <c:pt idx="7">
                  <c:v>53</c:v>
                </c:pt>
                <c:pt idx="8">
                  <c:v>73</c:v>
                </c:pt>
                <c:pt idx="9">
                  <c:v>60</c:v>
                </c:pt>
                <c:pt idx="10">
                  <c:v>41</c:v>
                </c:pt>
                <c:pt idx="11">
                  <c:v>58</c:v>
                </c:pt>
                <c:pt idx="12">
                  <c:v>41</c:v>
                </c:pt>
                <c:pt idx="13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74-46BC-9DC6-20EB4C301D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9397296"/>
        <c:axId val="866320144"/>
      </c:lineChart>
      <c:catAx>
        <c:axId val="959397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6320144"/>
        <c:crosses val="autoZero"/>
        <c:auto val="1"/>
        <c:lblAlgn val="ctr"/>
        <c:lblOffset val="100"/>
        <c:noMultiLvlLbl val="0"/>
      </c:catAx>
      <c:valAx>
        <c:axId val="866320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939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-Your pet project can be your project!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6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-Audience: their expertise, motivation, literacy capacities, language, etc.</a:t>
            </a:r>
          </a:p>
          <a:p>
            <a:r>
              <a:rPr lang="en-GB" noProof="0" dirty="0"/>
              <a:t>-Seven visualiser thinking hats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27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-Some even talk about 8! What matters is to use any of these techniques!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7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Initiator, data scientist, journalist, computer scientist, designer, </a:t>
            </a:r>
            <a:r>
              <a:rPr lang="en-GB" u="sng" noProof="0" dirty="0"/>
              <a:t>cognitive scientist</a:t>
            </a:r>
            <a:r>
              <a:rPr lang="en-GB" noProof="0" dirty="0"/>
              <a:t>, communicator, project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57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</a:t>
            </a:r>
            <a:r>
              <a:rPr lang="en-GB" u="sng" noProof="0" dirty="0"/>
              <a:t>Design</a:t>
            </a:r>
            <a:r>
              <a:rPr lang="en-GB" noProof="0" dirty="0"/>
              <a:t>: Maybe there are layout restrictions (take, for instance, the coursework)</a:t>
            </a:r>
          </a:p>
          <a:p>
            <a:r>
              <a:rPr lang="en-GB" noProof="0" dirty="0"/>
              <a:t>-</a:t>
            </a:r>
            <a:r>
              <a:rPr lang="en-GB" u="sng" noProof="0" dirty="0"/>
              <a:t>Setting</a:t>
            </a:r>
            <a:r>
              <a:rPr lang="en-GB" noProof="0" dirty="0"/>
              <a:t>: Make different scenarios for how you would show it. Someone with time or in a hurry? In a boardroom, coffee shop, cockpit or prop?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86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-Bar charts go straight to the point and allow the reader to quickly get the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8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16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Behind pay wall…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2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-You want to explain a certain feature</a:t>
            </a:r>
          </a:p>
          <a:p>
            <a:r>
              <a:rPr lang="en-GB" noProof="0" dirty="0"/>
              <a:t>-In a way, putting U of Missouri in red is a little bit exhibitory!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02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For the Luis Carli one…</a:t>
            </a:r>
          </a:p>
          <a:p>
            <a:r>
              <a:rPr lang="en-GB" noProof="0" dirty="0"/>
              <a:t>-No captions or conclusions</a:t>
            </a:r>
          </a:p>
          <a:p>
            <a:r>
              <a:rPr lang="en-GB" noProof="0" dirty="0"/>
              <a:t>-No indications of what is significant or insignificant</a:t>
            </a:r>
          </a:p>
          <a:p>
            <a:r>
              <a:rPr lang="en-GB" noProof="0" dirty="0"/>
              <a:t>-No assistance in telling the viewer what is good or bad?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1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u="sng" noProof="0" dirty="0"/>
              <a:t>Perceiving</a:t>
            </a:r>
            <a:r>
              <a:rPr lang="en-GB" noProof="0" dirty="0"/>
              <a:t>: What data is shown? How is it represented? What features are observable?</a:t>
            </a:r>
          </a:p>
          <a:p>
            <a:r>
              <a:rPr lang="en-GB" u="sng" noProof="0" dirty="0"/>
              <a:t>Interpreting</a:t>
            </a:r>
            <a:r>
              <a:rPr lang="en-GB" noProof="0" dirty="0"/>
              <a:t>: What features are interesting? Which ones are unexpected? Which are important?</a:t>
            </a:r>
          </a:p>
          <a:p>
            <a:r>
              <a:rPr lang="en-GB" u="sng" noProof="0" dirty="0"/>
              <a:t>Comprehending</a:t>
            </a:r>
            <a:r>
              <a:rPr lang="en-GB" noProof="0" dirty="0"/>
              <a:t>: What have I learnt? How do I feel? What do I do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0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This is a regular pictogram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7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-By adding that black space, </a:t>
            </a:r>
            <a:r>
              <a:rPr lang="en-GB" noProof="0"/>
              <a:t>the chart’s focus </a:t>
            </a:r>
            <a:r>
              <a:rPr lang="en-GB" noProof="0" dirty="0"/>
              <a:t>went a whole different way!</a:t>
            </a:r>
          </a:p>
          <a:p>
            <a:r>
              <a:rPr lang="en-GB" noProof="0" dirty="0"/>
              <a:t>-The billion-dollar-O-Gram works better in the book!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341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-Has this made an impact on how you are planning to develop your CW?</a:t>
            </a:r>
          </a:p>
          <a:p>
            <a:r>
              <a:rPr lang="en-GB" noProof="0" dirty="0"/>
              <a:t>-Which approach is better?</a:t>
            </a:r>
          </a:p>
          <a:p>
            <a:r>
              <a:rPr lang="en-GB" noProof="0" dirty="0"/>
              <a:t>-Any other comments?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1, How to know when you have started and when to finish?</a:t>
            </a:r>
          </a:p>
          <a:p>
            <a:r>
              <a:rPr lang="en-GB" noProof="0" dirty="0"/>
              <a:t>2. There are new challenges in every project, even when you must reproduce monthly reports (need to engage people more!).</a:t>
            </a:r>
          </a:p>
          <a:p>
            <a:r>
              <a:rPr lang="en-GB" noProof="0" dirty="0"/>
              <a:t>3. Process ≠ procedure</a:t>
            </a:r>
          </a:p>
          <a:p>
            <a:r>
              <a:rPr lang="en-GB" noProof="0" dirty="0"/>
              <a:t>4. Embrace creativity when you can</a:t>
            </a:r>
          </a:p>
          <a:p>
            <a:r>
              <a:rPr lang="en-GB" noProof="0" dirty="0"/>
              <a:t>5. Think about your audience</a:t>
            </a:r>
          </a:p>
          <a:p>
            <a:r>
              <a:rPr lang="en-GB" noProof="0" dirty="0"/>
              <a:t>6. Duh</a:t>
            </a:r>
          </a:p>
          <a:p>
            <a:r>
              <a:rPr lang="en-GB" noProof="0" dirty="0"/>
              <a:t>7. If you work alone, think-do-make, but mostly think!</a:t>
            </a:r>
          </a:p>
          <a:p>
            <a:r>
              <a:rPr lang="en-GB" noProof="0" dirty="0"/>
              <a:t>8. Track/record your tasks, data sources, details of calculations, inspiration, etc.</a:t>
            </a:r>
          </a:p>
          <a:p>
            <a:r>
              <a:rPr lang="en-GB" noProof="0" dirty="0"/>
              <a:t>9. Listen to your stakeholders/audience</a:t>
            </a:r>
          </a:p>
          <a:p>
            <a:r>
              <a:rPr lang="en-GB" noProof="0" dirty="0"/>
              <a:t>10. Especially with me</a:t>
            </a:r>
          </a:p>
          <a:p>
            <a:r>
              <a:rPr lang="en-GB" noProof="0" dirty="0"/>
              <a:t>11. If something is not working, get rid of it</a:t>
            </a:r>
          </a:p>
          <a:p>
            <a:r>
              <a:rPr lang="en-GB" noProof="0" dirty="0"/>
              <a:t>12. ..from your mistakes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8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01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-Analysing this image, we see that instead of looking at the white peaks as good points where less deaths have occurred, we see the red background as bad!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94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-Even a change of colour sometimes creates a difference!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87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-Both charts have the same data source, however the second one (right, Daily Mail) is deceiving as it doesn't include source, axis labels, explanation of periods, etc</a:t>
            </a:r>
          </a:p>
          <a:p>
            <a:r>
              <a:rPr lang="es-ES" noProof="0" dirty="0"/>
              <a:t>-</a:t>
            </a:r>
            <a:r>
              <a:rPr lang="en-GB" noProof="0" dirty="0"/>
              <a:t>Also, the title used biases people into thinking that numbers are falling down despite 45-64 not doing that well</a:t>
            </a:r>
          </a:p>
          <a:p>
            <a:r>
              <a:rPr lang="en-GB" noProof="0" dirty="0"/>
              <a:t>-Colours used for the most recent demographic?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4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-Sometimes, I am not able to point people to a specific address, but I can tell them approximately where a place is!</a:t>
            </a:r>
          </a:p>
          <a:p>
            <a:r>
              <a:rPr lang="en-GB" noProof="0" dirty="0"/>
              <a:t>-Which is the right material to use with your audience (presentations in scientific conferences are done in Beamer, otherwise you are not taken seriously!)</a:t>
            </a:r>
          </a:p>
          <a:p>
            <a:r>
              <a:rPr lang="en-GB" noProof="0" dirty="0"/>
              <a:t>-People judge you even when you open the lid of your laptop, and they see the brand!</a:t>
            </a:r>
          </a:p>
          <a:p>
            <a:r>
              <a:rPr lang="en-GB" noProof="0" dirty="0"/>
              <a:t>-Changing a diaper is simple (few steps), but not always easy!</a:t>
            </a:r>
          </a:p>
          <a:p>
            <a:r>
              <a:rPr lang="es-ES" noProof="0" dirty="0"/>
              <a:t>-</a:t>
            </a:r>
            <a:r>
              <a:rPr lang="en-GB" noProof="0" dirty="0"/>
              <a:t>Landing on the moon is complicated (lots of steps), and managing a relationship is complex.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7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-As long as the style doesn’t conflict with the info, it’s ok!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0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isualisingdata.com/2012/06/article-the-8-hats-of-data-visualisation-design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s.periscopic.com/inaugura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xywu.com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www.nytimes.com/interactive/2015/10/11/us/politics/2016-presidential-election-super-pac-donor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vethirtyeight.com/features/mizzous-racial-gap-is-typical-on-college-campuse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uiscarli.com/2012/09/01/wood-chang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formationisbeautiful.net/visualizations/the-billion-dollar-o-gram-2009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enngage.com/blog/what-is-an-infographic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klipfolio.com/blog/what-is-a-data-dashboard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10968758" cy="1042336"/>
          </a:xfrm>
        </p:spPr>
        <p:txBody>
          <a:bodyPr>
            <a:normAutofit/>
          </a:bodyPr>
          <a:lstStyle/>
          <a:p>
            <a:r>
              <a:rPr lang="en-GB" dirty="0"/>
              <a:t>The Visualisation Design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CM4125 – Topic 2</a:t>
            </a:r>
          </a:p>
          <a:p>
            <a:endParaRPr lang="en-US" dirty="0"/>
          </a:p>
          <a:p>
            <a:r>
              <a:rPr lang="en-GB" dirty="0"/>
              <a:t>Based on Chapter 1-3 of Andy Kirk’s “Data Visualisation” book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B72E-E66E-430E-B62B-4498CE36A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1" y="939520"/>
            <a:ext cx="10515600" cy="757129"/>
          </a:xfrm>
        </p:spPr>
        <p:txBody>
          <a:bodyPr/>
          <a:lstStyle/>
          <a:p>
            <a:r>
              <a:rPr lang="en-GB" dirty="0"/>
              <a:t>Coming back to the first example…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59A77E-B048-4525-AD35-6C50E2746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306" y="1701582"/>
            <a:ext cx="7249061" cy="46438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1EC8-A69B-4316-9A02-DB67D733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6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AE3E-CF63-49C9-9FB2-88D78D81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perfect vis doesn’t exist!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3B2B-4C45-490C-838E-1183CB4D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1588173"/>
          </a:xfrm>
        </p:spPr>
        <p:txBody>
          <a:bodyPr/>
          <a:lstStyle/>
          <a:p>
            <a:r>
              <a:rPr lang="en-GB" dirty="0"/>
              <a:t>It is an iterative process</a:t>
            </a:r>
          </a:p>
          <a:p>
            <a:r>
              <a:rPr lang="en-GB" dirty="0"/>
              <a:t>It may never please everyone</a:t>
            </a:r>
          </a:p>
          <a:p>
            <a:r>
              <a:rPr lang="en-GB" dirty="0"/>
              <a:t>Effective decisions efficiently made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298BE-5C3E-486E-8238-41A675F1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46DA9-11FF-4634-8909-97FDC39621A2}"/>
              </a:ext>
            </a:extLst>
          </p:cNvPr>
          <p:cNvSpPr/>
          <p:nvPr/>
        </p:nvSpPr>
        <p:spPr>
          <a:xfrm>
            <a:off x="2655755" y="3818374"/>
            <a:ext cx="1269356" cy="116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1: Formulate Brief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B1447-E4FC-4892-9598-B78844FFDECA}"/>
              </a:ext>
            </a:extLst>
          </p:cNvPr>
          <p:cNvSpPr/>
          <p:nvPr/>
        </p:nvSpPr>
        <p:spPr>
          <a:xfrm>
            <a:off x="4154635" y="3836350"/>
            <a:ext cx="1269356" cy="116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2: Working with Data</a:t>
            </a: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47030F21-B043-4812-9245-30331DECB5D9}"/>
              </a:ext>
            </a:extLst>
          </p:cNvPr>
          <p:cNvSpPr/>
          <p:nvPr/>
        </p:nvSpPr>
        <p:spPr>
          <a:xfrm>
            <a:off x="3687745" y="4661718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93D20A7D-A445-45FC-8CB0-E395416F687C}"/>
              </a:ext>
            </a:extLst>
          </p:cNvPr>
          <p:cNvSpPr/>
          <p:nvPr/>
        </p:nvSpPr>
        <p:spPr>
          <a:xfrm rot="10800000">
            <a:off x="3687745" y="5029720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477C4E-EEF5-41ED-BEAD-4BC9D03E04B2}"/>
              </a:ext>
            </a:extLst>
          </p:cNvPr>
          <p:cNvSpPr/>
          <p:nvPr/>
        </p:nvSpPr>
        <p:spPr>
          <a:xfrm>
            <a:off x="5631299" y="3818374"/>
            <a:ext cx="1269356" cy="116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3: Editorial Thinking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723AE9C6-41A0-41A7-B4AB-CB42C4A78CC4}"/>
              </a:ext>
            </a:extLst>
          </p:cNvPr>
          <p:cNvSpPr/>
          <p:nvPr/>
        </p:nvSpPr>
        <p:spPr>
          <a:xfrm>
            <a:off x="5186625" y="4679694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9712A801-7D81-4477-9C22-1DF96FAF2615}"/>
              </a:ext>
            </a:extLst>
          </p:cNvPr>
          <p:cNvSpPr/>
          <p:nvPr/>
        </p:nvSpPr>
        <p:spPr>
          <a:xfrm rot="10800000">
            <a:off x="5186625" y="5047696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359A2-D838-4973-B6A1-912CD0EE5BD2}"/>
              </a:ext>
            </a:extLst>
          </p:cNvPr>
          <p:cNvSpPr/>
          <p:nvPr/>
        </p:nvSpPr>
        <p:spPr>
          <a:xfrm>
            <a:off x="7134858" y="3818374"/>
            <a:ext cx="1269356" cy="116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Stage 4: Develop Solution</a:t>
            </a: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8ACB89D5-1BE1-4FCD-89EA-25A038C37369}"/>
              </a:ext>
            </a:extLst>
          </p:cNvPr>
          <p:cNvSpPr/>
          <p:nvPr/>
        </p:nvSpPr>
        <p:spPr>
          <a:xfrm>
            <a:off x="6663289" y="4661718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24C401FB-BB2E-4C61-AE3E-05A6E9E7AC54}"/>
              </a:ext>
            </a:extLst>
          </p:cNvPr>
          <p:cNvSpPr/>
          <p:nvPr/>
        </p:nvSpPr>
        <p:spPr>
          <a:xfrm rot="10800000">
            <a:off x="6663289" y="5029720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8C96796B-7BA8-4309-A0D9-53758A7058EC}"/>
              </a:ext>
            </a:extLst>
          </p:cNvPr>
          <p:cNvSpPr/>
          <p:nvPr/>
        </p:nvSpPr>
        <p:spPr>
          <a:xfrm>
            <a:off x="8166848" y="4661718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D7C997E9-0D29-467B-ADDF-89DC62A9ED19}"/>
              </a:ext>
            </a:extLst>
          </p:cNvPr>
          <p:cNvSpPr/>
          <p:nvPr/>
        </p:nvSpPr>
        <p:spPr>
          <a:xfrm rot="10800000">
            <a:off x="8166848" y="5029720"/>
            <a:ext cx="629998" cy="340496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4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  <p:bldP spid="13" grpId="0" animBg="1"/>
      <p:bldP spid="11" grpId="0" animBg="1"/>
      <p:bldP spid="12" grpId="0" animBg="1"/>
      <p:bldP spid="16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A697-82DA-48F5-99E2-E166D7FA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observations (the 12 steps?)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1C57-667F-4CC3-8951-3B2942DE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2" y="1757928"/>
            <a:ext cx="10135797" cy="40738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1600" dirty="0"/>
              <a:t>Reducing the randomness of your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Every project is different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Adaptability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Protect experimentation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The first occasion, not the last (unless you are doing your coursework at 11 pm one day before the deadline)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Time management.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Mindsets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Documenting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Attention to detail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Kill your darlings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600" dirty="0"/>
              <a:t>Learn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60B72-EF1E-4633-AC30-6D6F561F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D0C7-E2C5-4D75-B0DC-86FE54C0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3" y="1000799"/>
            <a:ext cx="6307877" cy="757129"/>
          </a:xfrm>
        </p:spPr>
        <p:txBody>
          <a:bodyPr/>
          <a:lstStyle/>
          <a:p>
            <a:r>
              <a:rPr lang="en-GB" dirty="0"/>
              <a:t>The 3 Principles of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27A18-9496-4C10-8C0F-BB9183413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5500157" cy="4057777"/>
          </a:xfrm>
        </p:spPr>
        <p:txBody>
          <a:bodyPr/>
          <a:lstStyle/>
          <a:p>
            <a:r>
              <a:rPr lang="en-GB" dirty="0"/>
              <a:t>Good visualisation is </a:t>
            </a:r>
            <a:r>
              <a:rPr lang="en-GB" b="1" dirty="0"/>
              <a:t>trustworthy</a:t>
            </a:r>
          </a:p>
          <a:p>
            <a:pPr lvl="1"/>
            <a:r>
              <a:rPr lang="en-GB" b="1" dirty="0"/>
              <a:t>Is it reliable?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visualisation is </a:t>
            </a:r>
            <a:r>
              <a:rPr lang="en-GB" b="1" dirty="0"/>
              <a:t>accessible</a:t>
            </a:r>
          </a:p>
          <a:p>
            <a:pPr lvl="1"/>
            <a:r>
              <a:rPr lang="en-GB" b="1" dirty="0"/>
              <a:t>Is it usable?</a:t>
            </a:r>
          </a:p>
          <a:p>
            <a:pPr lvl="1"/>
            <a:endParaRPr lang="en-GB" b="1" dirty="0"/>
          </a:p>
          <a:p>
            <a:r>
              <a:rPr lang="en-GB" dirty="0"/>
              <a:t>Good visualisation is </a:t>
            </a:r>
            <a:r>
              <a:rPr lang="en-GB" b="1" dirty="0"/>
              <a:t>elegant</a:t>
            </a:r>
          </a:p>
          <a:p>
            <a:pPr lvl="1"/>
            <a:r>
              <a:rPr lang="en-GB" b="1" dirty="0"/>
              <a:t>Is it aesthetic?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06FA1-DC2F-475E-91E2-E41CFF22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8F439E-B943-4A73-A487-20213370FC04}"/>
              </a:ext>
            </a:extLst>
          </p:cNvPr>
          <p:cNvSpPr/>
          <p:nvPr/>
        </p:nvSpPr>
        <p:spPr>
          <a:xfrm>
            <a:off x="7566991" y="1720840"/>
            <a:ext cx="38166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Put in other words by Dieter Rams (German designer)</a:t>
            </a:r>
          </a:p>
          <a:p>
            <a:r>
              <a:rPr lang="en-GB" dirty="0"/>
              <a:t>-innovative</a:t>
            </a:r>
          </a:p>
          <a:p>
            <a:r>
              <a:rPr lang="en-GB" dirty="0"/>
              <a:t>-useful</a:t>
            </a:r>
          </a:p>
          <a:p>
            <a:r>
              <a:rPr lang="en-GB" dirty="0"/>
              <a:t>-aesthetic</a:t>
            </a:r>
          </a:p>
          <a:p>
            <a:r>
              <a:rPr lang="en-GB" dirty="0"/>
              <a:t>-understandable</a:t>
            </a:r>
          </a:p>
          <a:p>
            <a:r>
              <a:rPr lang="en-GB" dirty="0"/>
              <a:t>-unobtrusive</a:t>
            </a:r>
          </a:p>
          <a:p>
            <a:r>
              <a:rPr lang="en-GB" dirty="0"/>
              <a:t>-honest</a:t>
            </a:r>
          </a:p>
          <a:p>
            <a:r>
              <a:rPr lang="en-GB" dirty="0"/>
              <a:t>-long-lasting</a:t>
            </a:r>
          </a:p>
          <a:p>
            <a:r>
              <a:rPr lang="en-GB" dirty="0"/>
              <a:t>-thorough to the last detail</a:t>
            </a:r>
          </a:p>
          <a:p>
            <a:r>
              <a:rPr lang="en-GB" dirty="0"/>
              <a:t>-environmentally friendly</a:t>
            </a:r>
          </a:p>
          <a:p>
            <a:r>
              <a:rPr lang="en-GB" dirty="0"/>
              <a:t>-AS LITTLE DESIGN AS POSSIBLE!</a:t>
            </a:r>
          </a:p>
        </p:txBody>
      </p:sp>
    </p:spTree>
    <p:extLst>
      <p:ext uri="{BB962C8B-B14F-4D97-AF65-F5344CB8AC3E}">
        <p14:creationId xmlns:p14="http://schemas.microsoft.com/office/powerpoint/2010/main" val="3748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EFC22-BBDA-4B0E-A6DB-1F9C6F01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5217128" cy="757129"/>
          </a:xfrm>
        </p:spPr>
        <p:txBody>
          <a:bodyPr/>
          <a:lstStyle/>
          <a:p>
            <a:r>
              <a:rPr lang="en-GB" dirty="0"/>
              <a:t>1. Trustworthy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CB9A-247F-43E5-A724-8EFD1210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62" y="1783328"/>
            <a:ext cx="6405032" cy="4057777"/>
          </a:xfrm>
        </p:spPr>
        <p:txBody>
          <a:bodyPr/>
          <a:lstStyle/>
          <a:p>
            <a:r>
              <a:rPr lang="en-GB" dirty="0"/>
              <a:t>Trust ≠ truth</a:t>
            </a:r>
          </a:p>
          <a:p>
            <a:endParaRPr lang="en-GB" dirty="0"/>
          </a:p>
          <a:p>
            <a:pPr lvl="1"/>
            <a:r>
              <a:rPr lang="en-GB" dirty="0"/>
              <a:t>Achieving trust is an aim, presenting truth is an obligation!</a:t>
            </a:r>
          </a:p>
          <a:p>
            <a:pPr lvl="1"/>
            <a:endParaRPr lang="en-GB" dirty="0"/>
          </a:p>
          <a:p>
            <a:pPr lvl="1"/>
            <a:r>
              <a:rPr lang="en-GB" i="1" dirty="0"/>
              <a:t>“Trust arrives on foot and leaves in horseback.” (Dutch proverb)</a:t>
            </a:r>
          </a:p>
          <a:p>
            <a:pPr lvl="1"/>
            <a:endParaRPr lang="en-GB" dirty="0"/>
          </a:p>
          <a:p>
            <a:r>
              <a:rPr lang="en-GB" dirty="0"/>
              <a:t>Mostly, this can be achieved by avoiding “</a:t>
            </a:r>
            <a:r>
              <a:rPr lang="en-GB" dirty="0" err="1"/>
              <a:t>bullsh</a:t>
            </a:r>
            <a:r>
              <a:rPr lang="en-GB" dirty="0"/>
              <a:t>*t” (as we will see in Topic 3)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9A2C-C474-4E38-9FFB-0B381FE0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A72C996-C3EE-4F2C-B66D-0A852FEF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17" y="571656"/>
            <a:ext cx="4205012" cy="52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17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8B70C3-2AA4-43DC-B06B-B92CC00B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656" y="731931"/>
            <a:ext cx="9538635" cy="57215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2087-A495-41A0-B9CB-137FCF59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1A27-A3AE-4A41-A069-CA5A3C58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AB363-B513-4414-888A-86C395DA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51" y="1547072"/>
            <a:ext cx="5926834" cy="3559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C8699-38C0-4CF2-A47D-7010471AB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5" y="1285653"/>
            <a:ext cx="5559206" cy="42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9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E8E-F11D-4FCD-938D-C43ADBD2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888862"/>
            <a:ext cx="10515600" cy="757129"/>
          </a:xfrm>
        </p:spPr>
        <p:txBody>
          <a:bodyPr/>
          <a:lstStyle/>
          <a:p>
            <a:r>
              <a:rPr lang="en-GB" dirty="0"/>
              <a:t>2. Accessible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9855D-7389-467C-89B1-2859EDF44A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842" y="1612013"/>
                <a:ext cx="10843885" cy="3316745"/>
              </a:xfrm>
            </p:spPr>
            <p:txBody>
              <a:bodyPr/>
              <a:lstStyle/>
              <a:p>
                <a:r>
                  <a:rPr lang="en-GB" sz="2400" dirty="0"/>
                  <a:t>Relevance</a:t>
                </a:r>
              </a:p>
              <a:p>
                <a:pPr lvl="1"/>
                <a:r>
                  <a:rPr lang="en-GB" sz="2000" dirty="0"/>
                  <a:t>You may not have the answer, but you may be able to guide the audience into it</a:t>
                </a:r>
              </a:p>
              <a:p>
                <a:r>
                  <a:rPr lang="en-GB" sz="2400" dirty="0"/>
                  <a:t>Suitability</a:t>
                </a:r>
              </a:p>
              <a:p>
                <a:pPr lvl="1"/>
                <a:r>
                  <a:rPr lang="en-GB" sz="2000" dirty="0"/>
                  <a:t>Minimum friction (with the audience)</a:t>
                </a:r>
              </a:p>
              <a:p>
                <a:r>
                  <a:rPr lang="en-GB" sz="2400" dirty="0"/>
                  <a:t>Understanding the subject</a:t>
                </a:r>
              </a:p>
              <a:p>
                <a:pPr lvl="1"/>
                <a:r>
                  <a:rPr lang="en-GB" sz="2000" dirty="0"/>
                  <a:t>Simple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GB" sz="2000" dirty="0"/>
                  <a:t> Easy (Clear), Complicated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GB" sz="2000" dirty="0"/>
                  <a:t> Complex</a:t>
                </a:r>
              </a:p>
              <a:p>
                <a:r>
                  <a:rPr lang="es-ES" sz="2400" dirty="0"/>
                  <a:t>S</a:t>
                </a:r>
                <a:r>
                  <a:rPr lang="en-GB" sz="2400" dirty="0"/>
                  <a:t>IMPLIFY when the audience doesn’t have the knowledge or capacity to handle a COMPLICATED subject!</a:t>
                </a:r>
              </a:p>
              <a:p>
                <a:r>
                  <a:rPr lang="es-ES" sz="2400" dirty="0"/>
                  <a:t>C</a:t>
                </a:r>
                <a:r>
                  <a:rPr lang="en-GB" sz="2400" dirty="0"/>
                  <a:t>LARIFY when the audience doesn’t have the knowledge but can handle a COMPLICATED subject!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D9855D-7389-467C-89B1-2859EDF44A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842" y="1612013"/>
                <a:ext cx="10843885" cy="3316745"/>
              </a:xfrm>
              <a:blipFill>
                <a:blip r:embed="rId3"/>
                <a:stretch>
                  <a:fillRect l="-787" t="-2569" b="-2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DAB8-9179-48C5-ABF0-A6A3D8F6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2D1D-25AC-4669-A4A7-F1992A15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Elegant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70C8A-7C72-4CF9-B03A-08D9E52A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10804660" cy="3747927"/>
          </a:xfrm>
        </p:spPr>
        <p:txBody>
          <a:bodyPr/>
          <a:lstStyle/>
          <a:p>
            <a:r>
              <a:rPr lang="en-GB" dirty="0"/>
              <a:t>Is the design appealing?</a:t>
            </a:r>
          </a:p>
          <a:p>
            <a:pPr lvl="1"/>
            <a:r>
              <a:rPr lang="en-GB" i="1" dirty="0"/>
              <a:t>“Do not make something unless it is both necessary and useful; but if it is both, do not hesitate to make it beautiful!” (Frank Chimero, author)</a:t>
            </a:r>
          </a:p>
          <a:p>
            <a:pPr lvl="1"/>
            <a:endParaRPr lang="en-GB" i="1" dirty="0"/>
          </a:p>
          <a:p>
            <a:r>
              <a:rPr lang="en-GB" dirty="0"/>
              <a:t>Eliminate the arbitrary ≠ Make it minimalistic</a:t>
            </a:r>
          </a:p>
          <a:p>
            <a:endParaRPr lang="en-GB" dirty="0"/>
          </a:p>
          <a:p>
            <a:r>
              <a:rPr lang="en-GB" dirty="0"/>
              <a:t>Decoration should be additive, not negative!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CFD65-DB02-44B2-A9FB-7B9CE8C6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010CF-4E88-405B-8808-6D0D9264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D6E11-BBE8-4756-9EF9-B09C0B96F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315" y="580129"/>
            <a:ext cx="3823362" cy="5806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1252E-E1BD-40B7-ACE8-C53B023A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" y="856033"/>
            <a:ext cx="4352178" cy="4226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CAD886-4650-46D0-8215-514DF488277A}"/>
              </a:ext>
            </a:extLst>
          </p:cNvPr>
          <p:cNvSpPr txBox="1"/>
          <p:nvPr/>
        </p:nvSpPr>
        <p:spPr>
          <a:xfrm>
            <a:off x="97902" y="5226536"/>
            <a:ext cx="423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Innovative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Long-lasting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Environmentally friendly!</a:t>
            </a:r>
          </a:p>
        </p:txBody>
      </p:sp>
      <p:pic>
        <p:nvPicPr>
          <p:cNvPr id="3" name="Picture 2" descr="A circular shape made of garbage in the ocean&#10;&#10;Description automatically generated">
            <a:extLst>
              <a:ext uri="{FF2B5EF4-FFF2-40B4-BE49-F238E27FC236}">
                <a16:creationId xmlns:a16="http://schemas.microsoft.com/office/drawing/2014/main" id="{4D7F9FE9-9D45-5A46-249C-7CB2CCA96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873" y="963168"/>
            <a:ext cx="3721855" cy="45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0B8C-F9C6-7CDA-4CAB-9EB37C76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6F287-4680-44C1-F184-D116B717B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2001795"/>
            <a:ext cx="10515600" cy="3813910"/>
          </a:xfrm>
        </p:spPr>
        <p:txBody>
          <a:bodyPr/>
          <a:lstStyle/>
          <a:p>
            <a:r>
              <a:rPr lang="en-GB" dirty="0"/>
              <a:t>Adding the line in Tableau anyone?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Events</a:t>
            </a:r>
          </a:p>
          <a:p>
            <a:pPr lvl="1"/>
            <a:r>
              <a:rPr lang="en-GB" dirty="0"/>
              <a:t>ADM: 1/10</a:t>
            </a:r>
          </a:p>
          <a:p>
            <a:pPr lvl="1"/>
            <a:r>
              <a:rPr lang="en-GB" dirty="0"/>
              <a:t>APUG: 9/10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B94E4-BFA0-465F-F9C1-03E2345F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24 September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284D7-6477-B37E-2274-C8C28789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B8FEF-41DE-F34A-AD46-E6A90419C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13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E8BC-A711-4E08-814B-A940A137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Hidden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ADE28-0830-4DEF-8BAB-9859CF262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Step 1: Formulating your brief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1E70E-B2BA-4A95-B55A-135C134E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6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6F62-F060-4674-8D83-E46A2C1E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motivation curiosity?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4900-9626-46FE-8E70-E93F109C1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11089338" cy="4057777"/>
          </a:xfrm>
        </p:spPr>
        <p:txBody>
          <a:bodyPr/>
          <a:lstStyle/>
          <a:p>
            <a:r>
              <a:rPr lang="en-GB" dirty="0"/>
              <a:t>Some original interest held by someone about a subject</a:t>
            </a:r>
          </a:p>
          <a:p>
            <a:endParaRPr lang="en-GB" dirty="0"/>
          </a:p>
          <a:p>
            <a:r>
              <a:rPr lang="en-GB" dirty="0"/>
              <a:t>You don’t (only) create a vis because you happen to have data, but also because there is a desire for you to understand something!</a:t>
            </a:r>
          </a:p>
          <a:p>
            <a:endParaRPr lang="en-GB" dirty="0"/>
          </a:p>
          <a:p>
            <a:r>
              <a:rPr lang="en-GB" dirty="0"/>
              <a:t>Do you have pet/passion projects?</a:t>
            </a:r>
          </a:p>
          <a:p>
            <a:endParaRPr lang="en-GB" dirty="0"/>
          </a:p>
          <a:p>
            <a:r>
              <a:rPr lang="en-GB" dirty="0"/>
              <a:t>About what do you want to </a:t>
            </a:r>
            <a:r>
              <a:rPr lang="en-GB" b="1" dirty="0"/>
              <a:t>facilitate understanding?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DD39-D809-4FB4-9C40-88682BBD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5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7984-51CF-4A63-8319-FB9DB0A0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07" y="1000799"/>
            <a:ext cx="10515600" cy="757129"/>
          </a:xfrm>
        </p:spPr>
        <p:txBody>
          <a:bodyPr/>
          <a:lstStyle/>
          <a:p>
            <a:r>
              <a:rPr lang="en-GB" dirty="0"/>
              <a:t>Identifying Project Circumstances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9AD6-AEC6-4FD3-AA88-540A864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5960600" cy="4057777"/>
          </a:xfrm>
        </p:spPr>
        <p:txBody>
          <a:bodyPr/>
          <a:lstStyle/>
          <a:p>
            <a:r>
              <a:rPr lang="en-GB" dirty="0"/>
              <a:t>Frictions and freedoms that are imposed on you or determined by you</a:t>
            </a:r>
          </a:p>
          <a:p>
            <a:endParaRPr lang="en-GB" dirty="0"/>
          </a:p>
          <a:p>
            <a:r>
              <a:rPr lang="en-GB" dirty="0"/>
              <a:t>Think about…</a:t>
            </a:r>
          </a:p>
          <a:p>
            <a:pPr lvl="1"/>
            <a:r>
              <a:rPr lang="en-GB" b="1" dirty="0"/>
              <a:t>Stakeholders</a:t>
            </a:r>
          </a:p>
          <a:p>
            <a:pPr lvl="1"/>
            <a:r>
              <a:rPr lang="en-GB" b="1" dirty="0"/>
              <a:t>Audience</a:t>
            </a:r>
          </a:p>
          <a:p>
            <a:pPr lvl="1"/>
            <a:r>
              <a:rPr lang="en-GB" b="1" dirty="0"/>
              <a:t>Visualisers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80C03-2D6A-44A4-B864-51569408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2DD1A-FA1A-46F3-9590-B8D2980B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16" y="1757928"/>
            <a:ext cx="4049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18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C967-BC47-47FF-A266-0D11FC32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19195"/>
            <a:ext cx="10515600" cy="757129"/>
          </a:xfrm>
        </p:spPr>
        <p:txBody>
          <a:bodyPr/>
          <a:lstStyle/>
          <a:p>
            <a:r>
              <a:rPr lang="en-GB" dirty="0"/>
              <a:t>The seven visualiser thinking hats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3F34-F21A-4AF1-AE11-3D98F95A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7ED60-5815-47D4-8D7B-A5786CFFA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619"/>
          <a:stretch/>
        </p:blipFill>
        <p:spPr>
          <a:xfrm>
            <a:off x="68001" y="1676324"/>
            <a:ext cx="6178787" cy="3576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0958F-F45D-4149-B5F4-1C1E832A5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84"/>
          <a:stretch/>
        </p:blipFill>
        <p:spPr>
          <a:xfrm>
            <a:off x="6097228" y="1766277"/>
            <a:ext cx="5825395" cy="35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5216-1819-8BC4-D58F-256A5B625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 eight!</a:t>
            </a:r>
          </a:p>
        </p:txBody>
      </p:sp>
      <p:pic>
        <p:nvPicPr>
          <p:cNvPr id="10" name="Content Placeholder 9" descr="A collection of hats with text overlay&#10;&#10;Description automatically generated">
            <a:extLst>
              <a:ext uri="{FF2B5EF4-FFF2-40B4-BE49-F238E27FC236}">
                <a16:creationId xmlns:a16="http://schemas.microsoft.com/office/drawing/2014/main" id="{4B6F6440-C1BF-83CA-FCAB-140AAF596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2268" y="1783328"/>
            <a:ext cx="6762750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912B-EA96-CDA8-D9C4-28EC15FA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57765A-EBA7-D165-B536-14FA4339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00" y="6453448"/>
            <a:ext cx="10212821" cy="365125"/>
          </a:xfrm>
        </p:spPr>
        <p:txBody>
          <a:bodyPr/>
          <a:lstStyle/>
          <a:p>
            <a:r>
              <a:rPr lang="en-GB" sz="1800" dirty="0">
                <a:hlinkClick r:id="rId4"/>
              </a:rPr>
              <a:t> https://www.visualisingdata.com/2012/06/article-the-8-hats-of-data-visualisation-design/</a:t>
            </a:r>
            <a:r>
              <a:rPr lang="en-GB" sz="1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3044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95A8-5477-491A-9FE7-B9730BA3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5500157" cy="757129"/>
          </a:xfrm>
        </p:spPr>
        <p:txBody>
          <a:bodyPr/>
          <a:lstStyle/>
          <a:p>
            <a:r>
              <a:rPr lang="en-GB" dirty="0"/>
              <a:t>Constrains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47EF-C63A-4792-A7C5-AC5DE7641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2086722"/>
            <a:ext cx="5384800" cy="4057777"/>
          </a:xfrm>
        </p:spPr>
        <p:txBody>
          <a:bodyPr/>
          <a:lstStyle/>
          <a:p>
            <a:r>
              <a:rPr lang="en-GB" dirty="0"/>
              <a:t>Timescales</a:t>
            </a:r>
          </a:p>
          <a:p>
            <a:endParaRPr lang="en-GB" dirty="0"/>
          </a:p>
          <a:p>
            <a:r>
              <a:rPr lang="en-GB" dirty="0"/>
              <a:t>Pressures</a:t>
            </a:r>
          </a:p>
          <a:p>
            <a:endParaRPr lang="en-GB" dirty="0"/>
          </a:p>
          <a:p>
            <a:r>
              <a:rPr lang="en-GB" dirty="0"/>
              <a:t>Design</a:t>
            </a:r>
          </a:p>
          <a:p>
            <a:endParaRPr lang="en-GB" dirty="0"/>
          </a:p>
          <a:p>
            <a:r>
              <a:rPr lang="en-GB" dirty="0"/>
              <a:t>Technological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93CF1-8348-4725-A143-64AB5702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B57F2D-B80D-4214-B140-585CCD9A3A44}"/>
              </a:ext>
            </a:extLst>
          </p:cNvPr>
          <p:cNvSpPr txBox="1">
            <a:spLocks/>
          </p:cNvSpPr>
          <p:nvPr/>
        </p:nvSpPr>
        <p:spPr>
          <a:xfrm>
            <a:off x="6165321" y="1037479"/>
            <a:ext cx="5500157" cy="7571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69216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Deliverables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FF1325-C953-4E40-B355-E543D39423BD}"/>
              </a:ext>
            </a:extLst>
          </p:cNvPr>
          <p:cNvSpPr txBox="1">
            <a:spLocks/>
          </p:cNvSpPr>
          <p:nvPr/>
        </p:nvSpPr>
        <p:spPr>
          <a:xfrm>
            <a:off x="6280678" y="2098002"/>
            <a:ext cx="5384800" cy="4057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Setting</a:t>
            </a:r>
          </a:p>
          <a:p>
            <a:endParaRPr lang="en-GB" dirty="0"/>
          </a:p>
          <a:p>
            <a:r>
              <a:rPr lang="en-GB" dirty="0"/>
              <a:t>Medium</a:t>
            </a:r>
          </a:p>
          <a:p>
            <a:endParaRPr lang="en-GB" dirty="0"/>
          </a:p>
          <a:p>
            <a:r>
              <a:rPr lang="en-GB" dirty="0"/>
              <a:t>Quantity</a:t>
            </a:r>
          </a:p>
          <a:p>
            <a:endParaRPr lang="en-GB" dirty="0"/>
          </a:p>
          <a:p>
            <a:r>
              <a:rPr lang="en-GB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3110985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79BD-831F-4BA4-87F5-36DF1BFF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your project’s vision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85361-E9E4-4B69-898E-37620EADE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5843" y="2076994"/>
                <a:ext cx="6524804" cy="4057777"/>
              </a:xfrm>
            </p:spPr>
            <p:txBody>
              <a:bodyPr/>
              <a:lstStyle/>
              <a:p>
                <a:r>
                  <a:rPr lang="en-GB" dirty="0"/>
                  <a:t>Mission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GB" dirty="0"/>
                  <a:t> Vision</a:t>
                </a:r>
              </a:p>
              <a:p>
                <a:endParaRPr lang="en-GB" dirty="0"/>
              </a:p>
              <a:p>
                <a:r>
                  <a:rPr lang="en-GB" dirty="0"/>
                  <a:t>Two significant design characteristics</a:t>
                </a:r>
              </a:p>
              <a:p>
                <a:pPr lvl="1"/>
                <a:r>
                  <a:rPr lang="en-GB" dirty="0"/>
                  <a:t>Tone: </a:t>
                </a:r>
                <a:r>
                  <a:rPr lang="en-GB" b="1" dirty="0"/>
                  <a:t>Read or Feel</a:t>
                </a:r>
                <a:endParaRPr lang="en-GB" dirty="0"/>
              </a:p>
              <a:p>
                <a:pPr lvl="1"/>
                <a:r>
                  <a:rPr lang="en-GB" dirty="0"/>
                  <a:t>Experience: </a:t>
                </a:r>
                <a:r>
                  <a:rPr lang="en-GB" b="1" dirty="0"/>
                  <a:t>Explain, Exhibit or Explore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85361-E9E4-4B69-898E-37620EADE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843" y="2076994"/>
                <a:ext cx="6524804" cy="4057777"/>
              </a:xfrm>
              <a:blipFill>
                <a:blip r:embed="rId2"/>
                <a:stretch>
                  <a:fillRect l="-1682" t="-2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588EA-B9AE-403C-8FFF-88E726A1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7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FB8A-BBBF-4902-A904-8B2596E0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4" y="960612"/>
            <a:ext cx="10515600" cy="757129"/>
          </a:xfrm>
        </p:spPr>
        <p:txBody>
          <a:bodyPr/>
          <a:lstStyle/>
          <a:p>
            <a:r>
              <a:rPr lang="en-GB" dirty="0"/>
              <a:t>Reading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8080-97CA-4262-A2AD-D31489F9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755491"/>
            <a:ext cx="4570275" cy="4057777"/>
          </a:xfrm>
        </p:spPr>
        <p:txBody>
          <a:bodyPr/>
          <a:lstStyle/>
          <a:p>
            <a:r>
              <a:rPr lang="en-GB" dirty="0"/>
              <a:t>Optimise the precision and efficiency to perceive the represented data</a:t>
            </a:r>
          </a:p>
          <a:p>
            <a:r>
              <a:rPr lang="en-GB" dirty="0"/>
              <a:t>Pragmatic, analytical, conservative, utilitarian, boring(?)</a:t>
            </a:r>
          </a:p>
          <a:p>
            <a:r>
              <a:rPr lang="en-GB" dirty="0"/>
              <a:t>Bar charts are the reading tone choice by excellence!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4029-8B92-4209-B059-DFB3BD15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6C628-544A-48B6-9D84-236CDA4D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33" y="863336"/>
            <a:ext cx="6345670" cy="47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79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D8F8-348D-4DFA-98E4-399F9265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97" y="1005966"/>
            <a:ext cx="10515600" cy="757129"/>
          </a:xfrm>
        </p:spPr>
        <p:txBody>
          <a:bodyPr/>
          <a:lstStyle/>
          <a:p>
            <a:r>
              <a:rPr lang="en-GB" dirty="0"/>
              <a:t>Moving slightly to the “feel” area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ABC7AB-25FE-4980-988F-43AC9A928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57" y="1783328"/>
            <a:ext cx="5179144" cy="369014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EC7B4-CE1F-48E4-AFB7-59FB5F073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0788E-2C65-49D6-B7A5-949C74E7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54" y="1783329"/>
            <a:ext cx="5530889" cy="36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7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1FB8A-BBBF-4902-A904-8B2596E0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4" y="960612"/>
            <a:ext cx="10515600" cy="757129"/>
          </a:xfrm>
        </p:spPr>
        <p:txBody>
          <a:bodyPr/>
          <a:lstStyle/>
          <a:p>
            <a:r>
              <a:rPr lang="en-GB" dirty="0"/>
              <a:t>Feeling 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8080-97CA-4262-A2AD-D31489F94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2164053"/>
            <a:ext cx="10620879" cy="4057777"/>
          </a:xfrm>
        </p:spPr>
        <p:txBody>
          <a:bodyPr/>
          <a:lstStyle/>
          <a:p>
            <a:r>
              <a:rPr lang="en-GB" dirty="0"/>
              <a:t>Emotive, figurative, seductive, big-picture, fun and dramatic</a:t>
            </a:r>
          </a:p>
          <a:p>
            <a:endParaRPr lang="en-GB" dirty="0"/>
          </a:p>
          <a:p>
            <a:r>
              <a:rPr lang="en-GB" dirty="0"/>
              <a:t>Needs more in-depth analysis</a:t>
            </a:r>
          </a:p>
          <a:p>
            <a:endParaRPr lang="en-GB" dirty="0"/>
          </a:p>
          <a:p>
            <a:r>
              <a:rPr lang="en-GB" dirty="0"/>
              <a:t>But that doesn’t mean that you can have a glance!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84029-8B92-4209-B059-DFB3BD15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6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3C8-0493-48A8-BE8A-D5CA692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 Foundations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1914-DD69-4CD7-BE28-CB834270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0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B22A2-F3CB-4451-B129-AC5263E1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2C3E5-3164-4CFF-8E6A-1F76E4689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13" y="2015188"/>
            <a:ext cx="10515600" cy="354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AE8A1D-9732-4635-8EB7-1F782C1CB5C2}"/>
              </a:ext>
            </a:extLst>
          </p:cNvPr>
          <p:cNvSpPr/>
          <p:nvPr/>
        </p:nvSpPr>
        <p:spPr>
          <a:xfrm>
            <a:off x="0" y="6453449"/>
            <a:ext cx="4683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https://emotions.periscopic.com/inauguration/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092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11457-FE24-4751-A1EE-1AC5F668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B9BCCF-9F88-4611-B383-0B3FAC845863}"/>
              </a:ext>
            </a:extLst>
          </p:cNvPr>
          <p:cNvSpPr/>
          <p:nvPr/>
        </p:nvSpPr>
        <p:spPr>
          <a:xfrm>
            <a:off x="0" y="6447635"/>
            <a:ext cx="2084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https://sxywu.com/</a:t>
            </a:r>
            <a:r>
              <a:rPr lang="en-GB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67D20D-B604-4592-8090-62A82DED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784" y="0"/>
            <a:ext cx="439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3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60818B-F9F4-4782-8FB5-4634D5085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0944" y="1077473"/>
            <a:ext cx="9170112" cy="43330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CC70-E32C-4948-92DC-8AC645C0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5F9E9-C984-45ED-A0F4-EBFD854B84F6}"/>
              </a:ext>
            </a:extLst>
          </p:cNvPr>
          <p:cNvSpPr/>
          <p:nvPr/>
        </p:nvSpPr>
        <p:spPr>
          <a:xfrm>
            <a:off x="0" y="6453449"/>
            <a:ext cx="109808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https://www.nytimes.com/interactive/2015/10/11/us/politics/2016-presidential-election-super-pac-donors.html</a:t>
            </a:r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61A4E-B8C0-4D59-A658-12B83E6AE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088" y="623984"/>
            <a:ext cx="5247362" cy="2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66DFB-209D-4404-9CF7-48786A3B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3BE2-AFF6-40BB-97C3-FA42A9AB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22" y="1991392"/>
            <a:ext cx="10515600" cy="4057777"/>
          </a:xfrm>
        </p:spPr>
        <p:txBody>
          <a:bodyPr/>
          <a:lstStyle/>
          <a:p>
            <a:r>
              <a:rPr lang="en-GB" dirty="0"/>
              <a:t>Different methods of enabling interpretation</a:t>
            </a:r>
          </a:p>
          <a:p>
            <a:endParaRPr lang="en-GB" dirty="0"/>
          </a:p>
          <a:p>
            <a:pPr lvl="1"/>
            <a:r>
              <a:rPr lang="en-GB" dirty="0"/>
              <a:t>Explanatory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Exploratory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Exhibitory</a:t>
            </a:r>
          </a:p>
          <a:p>
            <a:pPr lvl="1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2EB15-920E-4D41-AE44-AADC2654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6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1BE1-6CD6-4426-8639-AC84500D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80284"/>
            <a:ext cx="10515600" cy="757129"/>
          </a:xfrm>
        </p:spPr>
        <p:txBody>
          <a:bodyPr/>
          <a:lstStyle/>
          <a:p>
            <a:r>
              <a:rPr lang="en-GB" dirty="0"/>
              <a:t>Explanatory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7D4F-69F5-4138-87B0-10679765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1F8D0-AFDD-471B-9538-1AA41A82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677" y="452669"/>
            <a:ext cx="5234392" cy="59526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BC4735C-DAF0-4819-9691-D0A3E80CDF8C}"/>
              </a:ext>
            </a:extLst>
          </p:cNvPr>
          <p:cNvSpPr/>
          <p:nvPr/>
        </p:nvSpPr>
        <p:spPr>
          <a:xfrm>
            <a:off x="38100" y="6463614"/>
            <a:ext cx="10806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https://fivethirtyeight.com/features/mizzous-racial-gap-is-typical-on-college-campuses/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0156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1BE1-6CD6-4426-8639-AC84500D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Exploratory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2577-F64A-4DBA-B1E6-C2B85C38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10846514" cy="4057777"/>
          </a:xfrm>
        </p:spPr>
        <p:txBody>
          <a:bodyPr/>
          <a:lstStyle/>
          <a:p>
            <a:r>
              <a:rPr lang="en-GB" dirty="0"/>
              <a:t>Focused on helping the viewers discover and form their own interpretations</a:t>
            </a:r>
          </a:p>
          <a:p>
            <a:endParaRPr lang="en-GB" dirty="0"/>
          </a:p>
          <a:p>
            <a:r>
              <a:rPr lang="en-GB" dirty="0"/>
              <a:t>Simple interpretation and manipulation of data</a:t>
            </a:r>
          </a:p>
          <a:p>
            <a:endParaRPr lang="en-GB" dirty="0"/>
          </a:p>
          <a:p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“good” example?</a:t>
            </a:r>
          </a:p>
          <a:p>
            <a:pPr lvl="1"/>
            <a:r>
              <a:rPr lang="en-GB" dirty="0">
                <a:hlinkClick r:id="rId3"/>
              </a:rPr>
              <a:t>https://luiscarli.com/2012/09/01/wood-changes/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7D4F-69F5-4138-87B0-10679765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34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1BE1-6CD6-4426-8639-AC84500D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7" y="979064"/>
            <a:ext cx="10515600" cy="757129"/>
          </a:xfrm>
        </p:spPr>
        <p:txBody>
          <a:bodyPr/>
          <a:lstStyle/>
          <a:p>
            <a:r>
              <a:rPr lang="en-GB" dirty="0"/>
              <a:t>Exhibitory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7D4F-69F5-4138-87B0-10679765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C5FA3-49DE-4074-BCF5-66428F878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9781" y="790730"/>
            <a:ext cx="7570844" cy="50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1BE1-6CD6-4426-8639-AC84500D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9" y="979064"/>
            <a:ext cx="3040106" cy="757129"/>
          </a:xfrm>
        </p:spPr>
        <p:txBody>
          <a:bodyPr/>
          <a:lstStyle/>
          <a:p>
            <a:r>
              <a:rPr lang="en-GB" dirty="0"/>
              <a:t>(even more) Exhibitory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F2F943-B775-4E72-B125-CAC873DCC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0371" y="525497"/>
            <a:ext cx="7575621" cy="535343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7D4F-69F5-4138-87B0-10679765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686DDC-712B-4A30-BDC0-2A3BBE412182}"/>
              </a:ext>
            </a:extLst>
          </p:cNvPr>
          <p:cNvSpPr/>
          <p:nvPr/>
        </p:nvSpPr>
        <p:spPr>
          <a:xfrm>
            <a:off x="90791" y="5981526"/>
            <a:ext cx="8673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https://informationisbeautiful.net/visualizations/the-billion-dollar-o-gram-2009/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D9E9B-21C7-4B30-ADF5-44027FB0E9AF}"/>
              </a:ext>
            </a:extLst>
          </p:cNvPr>
          <p:cNvSpPr txBox="1"/>
          <p:nvPr/>
        </p:nvSpPr>
        <p:spPr>
          <a:xfrm>
            <a:off x="90791" y="5694270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Another example:</a:t>
            </a:r>
          </a:p>
        </p:txBody>
      </p:sp>
    </p:spTree>
    <p:extLst>
      <p:ext uri="{BB962C8B-B14F-4D97-AF65-F5344CB8AC3E}">
        <p14:creationId xmlns:p14="http://schemas.microsoft.com/office/powerpoint/2010/main" val="2071253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43C8-0493-48A8-BE8A-D5CA692F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1914-DD69-4CD7-BE28-CB834270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6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2C63-F0C9-4C17-A6BC-ACA9FC3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44C24-6BA3-423A-8711-462F745E7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27" y="1757928"/>
            <a:ext cx="4757349" cy="4057777"/>
          </a:xfrm>
        </p:spPr>
        <p:txBody>
          <a:bodyPr/>
          <a:lstStyle/>
          <a:p>
            <a:r>
              <a:rPr lang="en-GB" dirty="0"/>
              <a:t>Data vis encompasses the representation and presentation of data to facilitate understanding</a:t>
            </a:r>
          </a:p>
          <a:p>
            <a:r>
              <a:rPr lang="en-GB" dirty="0"/>
              <a:t>It’s building blocks are marks and attributes:</a:t>
            </a:r>
          </a:p>
          <a:p>
            <a:pPr lvl="1"/>
            <a:r>
              <a:rPr lang="en-GB" dirty="0"/>
              <a:t>Marks: Points, lines or shapes used to represent the items of data</a:t>
            </a:r>
          </a:p>
          <a:p>
            <a:pPr lvl="1"/>
            <a:r>
              <a:rPr lang="en-GB" dirty="0"/>
              <a:t>Attributes: Visual variations of the marks (scales, sizes, colours, etc.)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F68BC-401A-49AA-881A-F53C9F5B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2B0E1-A11F-47EB-BBCF-07E9D8DC9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389">
            <a:off x="5132127" y="1480251"/>
            <a:ext cx="6774582" cy="42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0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1C51-E1AF-4F72-84EF-690A4BA6A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3" y="1132634"/>
            <a:ext cx="5290607" cy="4057777"/>
          </a:xfrm>
        </p:spPr>
        <p:txBody>
          <a:bodyPr/>
          <a:lstStyle/>
          <a:p>
            <a:r>
              <a:rPr lang="en-GB" dirty="0"/>
              <a:t>Number story: Any type of visual representation that informs an audience based on statistical data</a:t>
            </a:r>
          </a:p>
          <a:p>
            <a:pPr lvl="1"/>
            <a:r>
              <a:rPr lang="en-GB" dirty="0"/>
              <a:t>A plot</a:t>
            </a:r>
          </a:p>
          <a:p>
            <a:pPr lvl="1"/>
            <a:r>
              <a:rPr lang="en-GB" dirty="0"/>
              <a:t>A phrase</a:t>
            </a:r>
          </a:p>
          <a:p>
            <a:pPr lvl="1"/>
            <a:r>
              <a:rPr lang="en-GB" dirty="0"/>
              <a:t>An image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0C18C-FC53-40CF-8061-B5A42258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18754-3A49-4C2C-BE68-6BA5369A0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22"/>
          <a:stretch/>
        </p:blipFill>
        <p:spPr>
          <a:xfrm>
            <a:off x="4017675" y="4488489"/>
            <a:ext cx="4575754" cy="1406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9BA83-B6E5-4A9E-B1BE-2A9245CA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2" y="1934125"/>
            <a:ext cx="3271837" cy="18653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9347DF-06C7-4F25-8830-5474E417B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5400" y="3190200"/>
            <a:ext cx="302989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2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68C2-437F-4798-BD43-186E150B5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992066"/>
            <a:ext cx="5307956" cy="4913434"/>
          </a:xfrm>
        </p:spPr>
        <p:txBody>
          <a:bodyPr/>
          <a:lstStyle/>
          <a:p>
            <a:r>
              <a:rPr lang="en-GB" dirty="0"/>
              <a:t>Infographic: </a:t>
            </a:r>
          </a:p>
          <a:p>
            <a:pPr lvl="1"/>
            <a:r>
              <a:rPr lang="en-GB" dirty="0"/>
              <a:t>A collection of images, charts and “minimal” text that gives an easy-to-read overview of a topic.</a:t>
            </a:r>
          </a:p>
          <a:p>
            <a:pPr lvl="1"/>
            <a:r>
              <a:rPr lang="en-GB" dirty="0"/>
              <a:t>A visual representation of information or data (Oxford Dict.)</a:t>
            </a:r>
          </a:p>
          <a:p>
            <a:r>
              <a:rPr lang="es-ES" dirty="0"/>
              <a:t>I</a:t>
            </a:r>
            <a:r>
              <a:rPr lang="en-GB" dirty="0"/>
              <a:t>t is a STILL representation, so data and visualisations must be chosen carefully.</a:t>
            </a:r>
          </a:p>
          <a:p>
            <a:r>
              <a:rPr lang="es-ES" dirty="0"/>
              <a:t>T</a:t>
            </a:r>
            <a:r>
              <a:rPr lang="en-GB" dirty="0"/>
              <a:t>here are many online tools that help you design them e.g. Piktochart, </a:t>
            </a:r>
            <a:r>
              <a:rPr lang="en-GB" dirty="0" err="1"/>
              <a:t>Infograpia</a:t>
            </a:r>
            <a:r>
              <a:rPr lang="en-GB" dirty="0"/>
              <a:t>, etc.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68C4A-DC23-4956-8253-C8C25EA5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53448"/>
            <a:ext cx="7179198" cy="365125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https://venngage.com/blog/what-is-an-infographic/</a:t>
            </a:r>
            <a:r>
              <a:rPr lang="en-US" sz="18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C4B9-F6AE-44C2-B670-F1098452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1FAA6-4B90-4BDD-8F96-B7DE6B04E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373" y="576956"/>
            <a:ext cx="2412427" cy="523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D7AB0-E3F9-434B-A779-10A3C4F53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9700"/>
            <a:ext cx="318291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4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68C2-437F-4798-BD43-186E150B5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743" y="1011116"/>
            <a:ext cx="5738282" cy="5237284"/>
          </a:xfrm>
        </p:spPr>
        <p:txBody>
          <a:bodyPr/>
          <a:lstStyle/>
          <a:p>
            <a:r>
              <a:rPr lang="en-GB" dirty="0"/>
              <a:t>Dashboard:</a:t>
            </a:r>
          </a:p>
          <a:p>
            <a:pPr lvl="1"/>
            <a:r>
              <a:rPr lang="en-GB" dirty="0"/>
              <a:t>An information management tool used to track, analyse and display </a:t>
            </a:r>
            <a:r>
              <a:rPr lang="en-GB" b="1" dirty="0"/>
              <a:t>key performance indicators</a:t>
            </a:r>
            <a:r>
              <a:rPr lang="en-GB" dirty="0"/>
              <a:t> (KPIs), metrics and data points related a specific issue</a:t>
            </a:r>
          </a:p>
          <a:p>
            <a:r>
              <a:rPr lang="en-GB" dirty="0"/>
              <a:t>Customisable reports</a:t>
            </a:r>
          </a:p>
          <a:p>
            <a:r>
              <a:rPr lang="en-GB" dirty="0"/>
              <a:t>Dynamic and with </a:t>
            </a:r>
            <a:r>
              <a:rPr lang="en-GB" u="sng" dirty="0"/>
              <a:t>minimal</a:t>
            </a:r>
            <a:r>
              <a:rPr lang="en-GB" dirty="0"/>
              <a:t> text</a:t>
            </a:r>
          </a:p>
          <a:p>
            <a:r>
              <a:rPr lang="en-GB" dirty="0"/>
              <a:t>Require more idea of what the user may need to see/understand</a:t>
            </a:r>
          </a:p>
          <a:p>
            <a:r>
              <a:rPr lang="en-GB" dirty="0"/>
              <a:t>Still, many tools to do them! (e.g. Python, Tableau, </a:t>
            </a:r>
            <a:r>
              <a:rPr lang="en-GB" dirty="0" err="1"/>
              <a:t>PowerBi</a:t>
            </a:r>
            <a:r>
              <a:rPr lang="en-GB" dirty="0"/>
              <a:t>, etc.)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68C4A-DC23-4956-8253-C8C25EA58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4315"/>
            <a:ext cx="7179198" cy="365125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https://www.klipfolio.com/blog/what-is-a-data-dashboard</a:t>
            </a:r>
            <a:r>
              <a:rPr lang="en-US" sz="18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C4B9-F6AE-44C2-B670-F1098452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CAC6A-43E0-40C1-ABC1-91DA4C76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101" y="1614178"/>
            <a:ext cx="5227899" cy="36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1354-C445-419C-9DF2-27BADDAF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D2EE-DEBB-44EC-BC46-AA1F9A19E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6096359" cy="4057777"/>
          </a:xfrm>
        </p:spPr>
        <p:txBody>
          <a:bodyPr/>
          <a:lstStyle/>
          <a:p>
            <a:r>
              <a:rPr lang="en-GB" dirty="0"/>
              <a:t>How we choose to package the visualisation</a:t>
            </a:r>
          </a:p>
          <a:p>
            <a:pPr lvl="1"/>
            <a:r>
              <a:rPr lang="en-GB" dirty="0"/>
              <a:t>Interactivity</a:t>
            </a:r>
          </a:p>
          <a:p>
            <a:pPr lvl="1"/>
            <a:r>
              <a:rPr lang="en-GB" dirty="0"/>
              <a:t>Features or annotations</a:t>
            </a:r>
          </a:p>
          <a:p>
            <a:pPr lvl="1"/>
            <a:r>
              <a:rPr lang="en-GB" dirty="0"/>
              <a:t>Colour usage</a:t>
            </a:r>
          </a:p>
          <a:p>
            <a:pPr lvl="1"/>
            <a:r>
              <a:rPr lang="en-GB" dirty="0"/>
              <a:t>Composition of the work</a:t>
            </a:r>
          </a:p>
          <a:p>
            <a:r>
              <a:rPr lang="en-GB" dirty="0"/>
              <a:t>Connection between presentation and representation!</a:t>
            </a:r>
          </a:p>
          <a:p>
            <a:r>
              <a:rPr lang="en-GB" dirty="0"/>
              <a:t>Facilitate understanding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88EE6-7B74-437C-8E47-CF5B6B9A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2B3D6B-0F06-4FFD-A39F-67F0918CC346}"/>
              </a:ext>
            </a:extLst>
          </p:cNvPr>
          <p:cNvSpPr/>
          <p:nvPr/>
        </p:nvSpPr>
        <p:spPr>
          <a:xfrm>
            <a:off x="8036648" y="1404763"/>
            <a:ext cx="3074795" cy="757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Perceiving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1F6B6C-468A-4A6D-86D3-72F1B2F0F5F1}"/>
              </a:ext>
            </a:extLst>
          </p:cNvPr>
          <p:cNvSpPr/>
          <p:nvPr/>
        </p:nvSpPr>
        <p:spPr>
          <a:xfrm>
            <a:off x="8036648" y="3018867"/>
            <a:ext cx="3074795" cy="757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Interpreting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B4C3DB3-8F26-4CE2-A204-138F89A1D548}"/>
              </a:ext>
            </a:extLst>
          </p:cNvPr>
          <p:cNvSpPr/>
          <p:nvPr/>
        </p:nvSpPr>
        <p:spPr>
          <a:xfrm>
            <a:off x="8036648" y="4673827"/>
            <a:ext cx="3074795" cy="757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Comprehending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D43710-D8E3-447B-8C07-0D4A440250B6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9574046" y="2161892"/>
            <a:ext cx="0" cy="85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82A91-BE1B-4F46-9421-22630E221ADF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9574046" y="3775996"/>
            <a:ext cx="0" cy="89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6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6904BA-A581-4A38-B4FE-D0048426D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73" y="991954"/>
            <a:ext cx="6522970" cy="531542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B75A-1065-4E32-A46F-F303D0FD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E143E63-A07C-443E-8422-1BC7D99E6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134861"/>
              </p:ext>
            </p:extLst>
          </p:nvPr>
        </p:nvGraphicFramePr>
        <p:xfrm>
          <a:off x="6770914" y="991953"/>
          <a:ext cx="5128986" cy="4805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34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1707</Words>
  <Application>Microsoft Office PowerPoint</Application>
  <PresentationFormat>Widescreen</PresentationFormat>
  <Paragraphs>300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Office Theme</vt:lpstr>
      <vt:lpstr>1_Custom Design</vt:lpstr>
      <vt:lpstr>Custom Design</vt:lpstr>
      <vt:lpstr>The Visualisation Design Process</vt:lpstr>
      <vt:lpstr>Announcements</vt:lpstr>
      <vt:lpstr>Data Vis Foundations</vt:lpstr>
      <vt:lpstr>Basic Definitions</vt:lpstr>
      <vt:lpstr>PowerPoint Presentation</vt:lpstr>
      <vt:lpstr>PowerPoint Presentation</vt:lpstr>
      <vt:lpstr>PowerPoint Presentation</vt:lpstr>
      <vt:lpstr>Presentation</vt:lpstr>
      <vt:lpstr>PowerPoint Presentation</vt:lpstr>
      <vt:lpstr>Coming back to the first example…</vt:lpstr>
      <vt:lpstr>The perfect vis doesn’t exist!</vt:lpstr>
      <vt:lpstr>Some observations (the 12 steps?)</vt:lpstr>
      <vt:lpstr>The 3 Principles of Design</vt:lpstr>
      <vt:lpstr>1. Trustworthy</vt:lpstr>
      <vt:lpstr>PowerPoint Presentation</vt:lpstr>
      <vt:lpstr>PowerPoint Presentation</vt:lpstr>
      <vt:lpstr>2. Accessible</vt:lpstr>
      <vt:lpstr>3. Elegant</vt:lpstr>
      <vt:lpstr>PowerPoint Presentation</vt:lpstr>
      <vt:lpstr>The Hidden Thinking</vt:lpstr>
      <vt:lpstr>What is the motivation curiosity?</vt:lpstr>
      <vt:lpstr>Identifying Project Circumstances</vt:lpstr>
      <vt:lpstr>The seven visualiser thinking hats</vt:lpstr>
      <vt:lpstr>Or eight!</vt:lpstr>
      <vt:lpstr>Constrains</vt:lpstr>
      <vt:lpstr>Defining your project’s vision</vt:lpstr>
      <vt:lpstr>Reading Tone</vt:lpstr>
      <vt:lpstr>Moving slightly to the “feel” area</vt:lpstr>
      <vt:lpstr>Feeling Tone</vt:lpstr>
      <vt:lpstr>PowerPoint Presentation</vt:lpstr>
      <vt:lpstr>PowerPoint Presentation</vt:lpstr>
      <vt:lpstr>PowerPoint Presentation</vt:lpstr>
      <vt:lpstr>Experience</vt:lpstr>
      <vt:lpstr>Explanatory</vt:lpstr>
      <vt:lpstr>Exploratory</vt:lpstr>
      <vt:lpstr>Exhibitory</vt:lpstr>
      <vt:lpstr>(even more) Exhibitory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Moreno-Garcia (socet)</cp:lastModifiedBy>
  <cp:revision>183</cp:revision>
  <cp:lastPrinted>2019-07-05T12:26:37Z</cp:lastPrinted>
  <dcterms:created xsi:type="dcterms:W3CDTF">2019-06-17T11:08:50Z</dcterms:created>
  <dcterms:modified xsi:type="dcterms:W3CDTF">2024-09-24T11:59:42Z</dcterms:modified>
</cp:coreProperties>
</file>